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4" r:id="rId2"/>
  </p:sldMasterIdLst>
  <p:notesMasterIdLst>
    <p:notesMasterId r:id="rId17"/>
  </p:notesMasterIdLst>
  <p:sldIdLst>
    <p:sldId id="306" r:id="rId3"/>
    <p:sldId id="369" r:id="rId4"/>
    <p:sldId id="370" r:id="rId5"/>
    <p:sldId id="371" r:id="rId6"/>
    <p:sldId id="372" r:id="rId7"/>
    <p:sldId id="373" r:id="rId8"/>
    <p:sldId id="376" r:id="rId9"/>
    <p:sldId id="365" r:id="rId10"/>
    <p:sldId id="366" r:id="rId11"/>
    <p:sldId id="367" r:id="rId12"/>
    <p:sldId id="348" r:id="rId13"/>
    <p:sldId id="375" r:id="rId14"/>
    <p:sldId id="374" r:id="rId15"/>
    <p:sldId id="349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710" autoAdjust="0"/>
  </p:normalViewPr>
  <p:slideViewPr>
    <p:cSldViewPr snapToGrid="0" snapToObjects="1">
      <p:cViewPr varScale="1">
        <p:scale>
          <a:sx n="117" d="100"/>
          <a:sy n="117" d="100"/>
        </p:scale>
        <p:origin x="893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Leukemia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62404568"/>
        <c:axId val="462404896"/>
      </c:barChart>
      <c:catAx>
        <c:axId val="462404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62404896"/>
        <c:crosses val="autoZero"/>
        <c:auto val="1"/>
        <c:lblAlgn val="ctr"/>
        <c:lblOffset val="100"/>
        <c:noMultiLvlLbl val="0"/>
      </c:catAx>
      <c:valAx>
        <c:axId val="46240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624045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012904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9450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1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0" y="-18000"/>
            <a:ext cx="9180000" cy="33036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8338" y="665163"/>
            <a:ext cx="8857014" cy="1413019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0A698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063832" y="2232561"/>
            <a:ext cx="7046027" cy="2612571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ME_logo_1371x1205.png" descr="ME_logo_1371x1205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688011" y="5505024"/>
            <a:ext cx="1244216" cy="1093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ncku-logo1.png" descr="ncku-logo1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265213" y="5531736"/>
            <a:ext cx="1027103" cy="1039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/>
          <a:srcRect b="51851"/>
          <a:stretch/>
        </p:blipFill>
        <p:spPr>
          <a:xfrm>
            <a:off x="1292316" y="6208998"/>
            <a:ext cx="6547752" cy="660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67" y="4569183"/>
            <a:ext cx="2000850" cy="19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1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84471" y="1260000"/>
            <a:ext cx="4313710" cy="5040000"/>
          </a:xfrm>
        </p:spPr>
        <p:txBody>
          <a:bodyPr/>
          <a:lstStyle>
            <a:lvl1pPr>
              <a:defRPr sz="2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260000"/>
            <a:ext cx="4332762" cy="5040000"/>
          </a:xfrm>
        </p:spPr>
        <p:txBody>
          <a:bodyPr/>
          <a:lstStyle>
            <a:lvl1pPr>
              <a:defRPr sz="2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61721"/>
          <a:stretch/>
        </p:blipFill>
        <p:spPr>
          <a:xfrm>
            <a:off x="1252828" y="6346249"/>
            <a:ext cx="6547752" cy="525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23" y="6468138"/>
            <a:ext cx="633526" cy="332530"/>
          </a:xfrm>
          <a:prstGeom prst="rect">
            <a:avLst/>
          </a:prstGeom>
        </p:spPr>
      </p:pic>
      <p:sp>
        <p:nvSpPr>
          <p:cNvPr id="2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2482004" y="6502576"/>
            <a:ext cx="40894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11E4831A-199A-4285-B2BB-255D3EAC8332}" type="datetime1">
              <a:rPr lang="sv-SE" altLang="zh-TW" smtClean="0"/>
              <a:t>2019-01-09</a:t>
            </a:fld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02527EA-8278-43EA-ACF1-390DCE069C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Placeholder 1"/>
          <p:cNvSpPr>
            <a:spLocks noGrp="1"/>
          </p:cNvSpPr>
          <p:nvPr>
            <p:ph type="title"/>
          </p:nvPr>
        </p:nvSpPr>
        <p:spPr>
          <a:xfrm>
            <a:off x="1332000" y="684000"/>
            <a:ext cx="6480000" cy="4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621"/>
            <a:ext cx="9144000" cy="14692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b="61721"/>
          <a:stretch/>
        </p:blipFill>
        <p:spPr>
          <a:xfrm>
            <a:off x="1252828" y="6346249"/>
            <a:ext cx="6547752" cy="5253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23" y="6468138"/>
            <a:ext cx="633526" cy="332530"/>
          </a:xfrm>
          <a:prstGeom prst="rect">
            <a:avLst/>
          </a:prstGeom>
        </p:spPr>
      </p:pic>
      <p:sp>
        <p:nvSpPr>
          <p:cNvPr id="1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2482004" y="6502576"/>
            <a:ext cx="40894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9D50B8AA-6ACC-48C0-AA8E-F036C6C7F347}" type="datetime1">
              <a:rPr lang="sv-SE" altLang="zh-TW" smtClean="0"/>
              <a:t>2019-01-09</a:t>
            </a:fld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02527EA-8278-43EA-ACF1-390DCE069C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1332000" y="684000"/>
            <a:ext cx="6480000" cy="4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621"/>
            <a:ext cx="9144000" cy="14692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1721"/>
          <a:stretch/>
        </p:blipFill>
        <p:spPr>
          <a:xfrm>
            <a:off x="1252828" y="6346249"/>
            <a:ext cx="6547752" cy="5253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23" y="6468138"/>
            <a:ext cx="633526" cy="332530"/>
          </a:xfrm>
          <a:prstGeom prst="rect">
            <a:avLst/>
          </a:prstGeom>
        </p:spPr>
      </p:pic>
      <p:sp>
        <p:nvSpPr>
          <p:cNvPr id="15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2482004" y="6502576"/>
            <a:ext cx="40894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12B9EE53-E7D8-4ABB-A769-522C7C8985EB}" type="datetime1">
              <a:rPr lang="sv-SE" altLang="zh-TW" smtClean="0"/>
              <a:t>2019-01-09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02527EA-8278-43EA-ACF1-390DCE069C8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621"/>
            <a:ext cx="9144000" cy="14692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341" y="1260000"/>
            <a:ext cx="2949178" cy="1716426"/>
          </a:xfrm>
        </p:spPr>
        <p:txBody>
          <a:bodyPr anchor="b"/>
          <a:lstStyle>
            <a:lvl1pPr>
              <a:defRPr sz="3200" b="1">
                <a:solidFill>
                  <a:srgbClr val="0A698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96891" y="1260000"/>
            <a:ext cx="5040000" cy="5040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9341" y="2976426"/>
            <a:ext cx="2949178" cy="33235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b="61721"/>
          <a:stretch/>
        </p:blipFill>
        <p:spPr>
          <a:xfrm>
            <a:off x="1252828" y="6346249"/>
            <a:ext cx="6547752" cy="5253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23" y="6468138"/>
            <a:ext cx="633526" cy="332530"/>
          </a:xfrm>
          <a:prstGeom prst="rect">
            <a:avLst/>
          </a:prstGeom>
        </p:spPr>
      </p:pic>
      <p:sp>
        <p:nvSpPr>
          <p:cNvPr id="20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2482004" y="6502576"/>
            <a:ext cx="40894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EAE32CFE-A899-4807-8128-69A7A4B4F442}" type="datetime1">
              <a:rPr lang="sv-SE" altLang="zh-TW" smtClean="0"/>
              <a:t>2019-01-09</a:t>
            </a:fld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02527EA-8278-43EA-ACF1-390DCE069C8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621"/>
            <a:ext cx="9144000" cy="14692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1pPr>
            <a:lvl2pPr defTabSz="4572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2pPr>
            <a:lvl3pPr defTabSz="4572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3pPr>
            <a:lvl4pPr defTabSz="4572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4pPr>
            <a:lvl5pPr defTabSz="4572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</p:spPr>
        <p:txBody>
          <a:bodyPr/>
          <a:lstStyle>
            <a:lvl1pPr defTabSz="4572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4916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/>
          <a:srcRect b="61721"/>
          <a:stretch/>
        </p:blipFill>
        <p:spPr>
          <a:xfrm>
            <a:off x="1298124" y="6346249"/>
            <a:ext cx="6547752" cy="5253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23" y="6468138"/>
            <a:ext cx="633526" cy="332530"/>
          </a:xfrm>
          <a:prstGeom prst="rect">
            <a:avLst/>
          </a:prstGeom>
        </p:spPr>
      </p:pic>
      <p:sp>
        <p:nvSpPr>
          <p:cNvPr id="2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2527300" y="6502576"/>
            <a:ext cx="40894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1332000" y="684000"/>
            <a:ext cx="6480000" cy="4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72000" y="1248138"/>
            <a:ext cx="9000000" cy="5220000"/>
          </a:xfrm>
        </p:spPr>
        <p:txBody>
          <a:bodyPr/>
          <a:lstStyle>
            <a:lvl1pPr>
              <a:defRPr sz="2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2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C7F86301-E8B0-4437-A1E0-F66CAAF2F485}" type="datetime1">
              <a:rPr lang="sv-SE" altLang="zh-TW" smtClean="0"/>
              <a:t>2019-01-09</a:t>
            </a:fld>
            <a:endParaRPr lang="en-US" dirty="0"/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02527EA-8278-43EA-ACF1-390DCE069C8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621"/>
            <a:ext cx="9144000" cy="14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0" y="-18000"/>
            <a:ext cx="9180000" cy="33036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8338" y="665163"/>
            <a:ext cx="8857014" cy="1413019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0A698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063832" y="2232561"/>
            <a:ext cx="7046027" cy="2612571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ME_logo_1371x1205.png" descr="ME_logo_1371x1205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688011" y="5505024"/>
            <a:ext cx="1244216" cy="1093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ncku-logo1.png" descr="ncku-logo1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265213" y="5531736"/>
            <a:ext cx="1027103" cy="1039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/>
          <a:srcRect b="51851"/>
          <a:stretch/>
        </p:blipFill>
        <p:spPr>
          <a:xfrm>
            <a:off x="1292316" y="6208998"/>
            <a:ext cx="6547752" cy="660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67" y="4569183"/>
            <a:ext cx="2000850" cy="191075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8338" y="665163"/>
            <a:ext cx="8857014" cy="1413019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0A698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063832" y="2232561"/>
            <a:ext cx="7046027" cy="2612571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ME_logo_1371x1205.png" descr="ME_logo_1371x1205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688011" y="5505024"/>
            <a:ext cx="1244216" cy="1093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ncku-logo1.png" descr="ncku-logo1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65213" y="5531736"/>
            <a:ext cx="1027103" cy="1039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b="51851"/>
          <a:stretch/>
        </p:blipFill>
        <p:spPr>
          <a:xfrm>
            <a:off x="1292316" y="6208998"/>
            <a:ext cx="6547752" cy="660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67" y="4569183"/>
            <a:ext cx="2000850" cy="1910750"/>
          </a:xfrm>
          <a:prstGeom prst="rect">
            <a:avLst/>
          </a:prstGeom>
        </p:spPr>
      </p:pic>
      <p:sp>
        <p:nvSpPr>
          <p:cNvPr id="18" name="矩形 7"/>
          <p:cNvSpPr/>
          <p:nvPr userDrawn="1"/>
        </p:nvSpPr>
        <p:spPr>
          <a:xfrm>
            <a:off x="-18000" y="-18000"/>
            <a:ext cx="9180000" cy="331200"/>
          </a:xfrm>
          <a:prstGeom prst="rect">
            <a:avLst/>
          </a:prstGeom>
          <a:gradFill flip="none" rotWithShape="1">
            <a:gsLst>
              <a:gs pos="100000">
                <a:srgbClr val="35ADC8"/>
              </a:gs>
              <a:gs pos="25000">
                <a:srgbClr val="0A698B"/>
              </a:gs>
              <a:gs pos="55000">
                <a:srgbClr val="1C94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1"/>
            <a:endParaRPr lang="zh-TW" altLang="en-US" sz="1867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8338" y="665163"/>
            <a:ext cx="8857014" cy="1413019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0A698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063832" y="2232562"/>
            <a:ext cx="7046027" cy="2098844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2861058" y="4331405"/>
            <a:ext cx="3451573" cy="2799169"/>
            <a:chOff x="3701142" y="3615397"/>
            <a:chExt cx="4725962" cy="3832677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4552995" y="3947612"/>
              <a:ext cx="3281339" cy="2522468"/>
              <a:chOff x="4552995" y="3947612"/>
              <a:chExt cx="3281339" cy="2522468"/>
            </a:xfrm>
          </p:grpSpPr>
          <p:pic>
            <p:nvPicPr>
              <p:cNvPr id="16" name="ME_logo_1371x1205.png" descr="ME_logo_1371x1205.png"/>
              <p:cNvPicPr>
                <a:picLocks noChangeAspect="1"/>
              </p:cNvPicPr>
              <p:nvPr userDrawn="1"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590118" y="5355222"/>
                <a:ext cx="1244216" cy="109336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7" name="ncku-logo1.png" descr="ncku-logo1.png"/>
              <p:cNvPicPr>
                <a:picLocks noChangeAspect="1"/>
              </p:cNvPicPr>
              <p:nvPr userDrawn="1"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552995" y="5430138"/>
                <a:ext cx="1027103" cy="1039942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8" name="Picture 17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5575" y="3947612"/>
                <a:ext cx="2000850" cy="191075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142" y="3615397"/>
              <a:ext cx="4725962" cy="38326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8000" y="-18000"/>
            <a:ext cx="9180000" cy="33036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/>
          <a:srcRect b="61721"/>
          <a:stretch/>
        </p:blipFill>
        <p:spPr>
          <a:xfrm>
            <a:off x="1298124" y="6346249"/>
            <a:ext cx="6547752" cy="5253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23" y="6468138"/>
            <a:ext cx="633526" cy="332530"/>
          </a:xfrm>
          <a:prstGeom prst="rect">
            <a:avLst/>
          </a:prstGeom>
        </p:spPr>
      </p:pic>
      <p:sp>
        <p:nvSpPr>
          <p:cNvPr id="2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2527300" y="6502576"/>
            <a:ext cx="40894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1332000" y="684000"/>
            <a:ext cx="6480000" cy="4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72000" y="1248138"/>
            <a:ext cx="9000000" cy="5220000"/>
          </a:xfrm>
        </p:spPr>
        <p:txBody>
          <a:bodyPr/>
          <a:lstStyle>
            <a:lvl1pPr>
              <a:defRPr sz="2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2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F4507CED-E6F6-4BC3-92D2-57BE855B5BCE}" type="datetime1">
              <a:rPr lang="sv-SE" altLang="zh-TW" smtClean="0"/>
              <a:t>2019-01-09</a:t>
            </a:fld>
            <a:endParaRPr lang="en-US" dirty="0"/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02527EA-8278-43EA-ACF1-390DCE069C8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621"/>
            <a:ext cx="9144000" cy="14692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/>
          <a:srcRect b="61721"/>
          <a:stretch/>
        </p:blipFill>
        <p:spPr>
          <a:xfrm>
            <a:off x="1298124" y="6346249"/>
            <a:ext cx="6547752" cy="5253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23" y="6468138"/>
            <a:ext cx="633526" cy="332530"/>
          </a:xfrm>
          <a:prstGeom prst="rect">
            <a:avLst/>
          </a:prstGeom>
        </p:spPr>
      </p:pic>
      <p:sp>
        <p:nvSpPr>
          <p:cNvPr id="2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2527300" y="6502576"/>
            <a:ext cx="40894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72000" y="1184400"/>
            <a:ext cx="9000000" cy="5220000"/>
          </a:xfrm>
        </p:spPr>
        <p:txBody>
          <a:bodyPr anchor="ctr" anchorCtr="1"/>
          <a:lstStyle>
            <a:lvl1pPr>
              <a:defRPr sz="2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2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9D246ED8-92E0-421C-8F4C-B947CF1870F9}" type="datetime1">
              <a:rPr lang="sv-SE" altLang="zh-TW" smtClean="0"/>
              <a:t>2019-01-09</a:t>
            </a:fld>
            <a:endParaRPr lang="en-US" dirty="0"/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02527EA-8278-43EA-ACF1-390DCE069C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332000" y="684000"/>
            <a:ext cx="6480000" cy="4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621"/>
            <a:ext cx="9144000" cy="14692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/>
          <a:srcRect b="61721"/>
          <a:stretch/>
        </p:blipFill>
        <p:spPr>
          <a:xfrm>
            <a:off x="1298124" y="6346249"/>
            <a:ext cx="6547752" cy="525381"/>
          </a:xfrm>
          <a:prstGeom prst="rect">
            <a:avLst/>
          </a:prstGeom>
        </p:spPr>
      </p:pic>
      <p:sp>
        <p:nvSpPr>
          <p:cNvPr id="2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2527300" y="6502576"/>
            <a:ext cx="40894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72000" y="1184400"/>
            <a:ext cx="9000000" cy="5220000"/>
          </a:xfrm>
        </p:spPr>
        <p:txBody>
          <a:bodyPr anchor="ctr" anchorCtr="1"/>
          <a:lstStyle>
            <a:lvl1pPr>
              <a:defRPr sz="2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2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B6E9A187-CD80-4DC1-AB38-AF126CB60615}" type="datetime1">
              <a:rPr lang="sv-SE" altLang="zh-TW" smtClean="0"/>
              <a:t>2019-01-09</a:t>
            </a:fld>
            <a:endParaRPr lang="en-US" dirty="0"/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02527EA-8278-43EA-ACF1-390DCE069C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332000" y="684000"/>
            <a:ext cx="6480000" cy="4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621"/>
            <a:ext cx="9144000" cy="14692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471" y="1260000"/>
            <a:ext cx="4313711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solidFill>
                  <a:srgbClr val="29ADC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471" y="2083912"/>
            <a:ext cx="4313710" cy="4202588"/>
          </a:xfrm>
        </p:spPr>
        <p:txBody>
          <a:bodyPr/>
          <a:lstStyle>
            <a:lvl1pPr>
              <a:defRPr sz="2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000"/>
            <a:ext cx="4332761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solidFill>
                  <a:srgbClr val="29ADC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49" y="2083912"/>
            <a:ext cx="4332762" cy="4202588"/>
          </a:xfrm>
        </p:spPr>
        <p:txBody>
          <a:bodyPr/>
          <a:lstStyle>
            <a:lvl1pPr>
              <a:defRPr sz="2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b="61721"/>
          <a:stretch/>
        </p:blipFill>
        <p:spPr>
          <a:xfrm>
            <a:off x="1252828" y="6346249"/>
            <a:ext cx="6547752" cy="5253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23" y="6468138"/>
            <a:ext cx="633526" cy="332530"/>
          </a:xfrm>
          <a:prstGeom prst="rect">
            <a:avLst/>
          </a:prstGeom>
        </p:spPr>
      </p:pic>
      <p:sp>
        <p:nvSpPr>
          <p:cNvPr id="23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2482004" y="6502576"/>
            <a:ext cx="40894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1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A460E10-2036-41BB-B208-05D265A44843}" type="datetime1">
              <a:rPr lang="sv-SE" altLang="zh-TW" smtClean="0"/>
              <a:t>2019-01-09</a:t>
            </a:fld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fld id="{502527EA-8278-43EA-ACF1-390DCE069C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/>
          </p:nvPr>
        </p:nvSpPr>
        <p:spPr>
          <a:xfrm>
            <a:off x="1332000" y="684000"/>
            <a:ext cx="6480000" cy="4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621"/>
            <a:ext cx="9144000" cy="14692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99C4-7450-430A-9D88-9104F1190264}" type="datetime1">
              <a:rPr lang="sv-SE" altLang="zh-TW" smtClean="0"/>
              <a:t>2019-01-09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Model Sel. N181100 by T. Nordling, t@nordlinglab.org https://creativecommons.org/licenses/by/4.0/legalcode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EC01-6130-124F-90B2-2E4FEF0EB9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0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2000" y="684000"/>
            <a:ext cx="6480000" cy="4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" y="1184400"/>
            <a:ext cx="9000000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3650" y="6483544"/>
            <a:ext cx="1079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pPr hangingPunct="1"/>
            <a:fld id="{84921610-9B42-41F0-898A-1AFD22837CF3}" type="datetime1">
              <a:rPr lang="sv-SE" altLang="zh-TW" kern="1200" smtClean="0"/>
              <a:t>2019-01-09</a:t>
            </a:fld>
            <a:endParaRPr lang="en-US" kern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6050" y="6483543"/>
            <a:ext cx="3771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pPr hangingPunct="1"/>
            <a:r>
              <a:rPr lang="en-US" kern="1200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kern="1200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0250" y="6483544"/>
            <a:ext cx="721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A698B"/>
                </a:solidFill>
                <a:latin typeface="Candara" panose="020E0502030303020204" pitchFamily="34" charset="0"/>
              </a:defRPr>
            </a:lvl1pPr>
          </a:lstStyle>
          <a:p>
            <a:pPr hangingPunct="1"/>
            <a:fld id="{502527EA-8278-43EA-ACF1-390DCE069C86}" type="slidenum">
              <a:rPr lang="en-US" kern="1200" smtClean="0"/>
              <a:pPr hangingPunct="1"/>
              <a:t>‹#›</a:t>
            </a:fld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21255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5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90" r:id="rId1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rgbClr val="0A698B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SVM Algorithms for</a:t>
            </a:r>
            <a:br>
              <a:rPr lang="en-US" dirty="0"/>
            </a:br>
            <a:r>
              <a:rPr lang="en-US" dirty="0"/>
              <a:t>Bioinformatics Gene Expression Analysis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Arya</a:t>
            </a:r>
            <a:r>
              <a:rPr lang="en-GB"/>
              <a:t>, Butters and Ray</a:t>
            </a:r>
            <a:endParaRPr lang="en-GB" dirty="0"/>
          </a:p>
          <a:p>
            <a:r>
              <a:rPr lang="en-GB" dirty="0"/>
              <a:t>Dept. of Mechanical Engineering</a:t>
            </a:r>
            <a:br>
              <a:rPr lang="en-GB" dirty="0"/>
            </a:br>
            <a:r>
              <a:rPr lang="en-GB" dirty="0"/>
              <a:t>National Cheng Kung University</a:t>
            </a:r>
            <a:br>
              <a:rPr lang="en-GB" dirty="0"/>
            </a:br>
            <a:r>
              <a:rPr lang="en-GB" dirty="0"/>
              <a:t>No. 1 University rd., Tainan 70101, Taiwan</a:t>
            </a:r>
          </a:p>
        </p:txBody>
      </p:sp>
    </p:spTree>
    <p:extLst>
      <p:ext uri="{BB962C8B-B14F-4D97-AF65-F5344CB8AC3E}">
        <p14:creationId xmlns:p14="http://schemas.microsoft.com/office/powerpoint/2010/main" val="10114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1" y="1213101"/>
            <a:ext cx="8297433" cy="24673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1" y="3741521"/>
            <a:ext cx="8326012" cy="2457793"/>
          </a:xfrm>
          <a:prstGeom prst="rect">
            <a:avLst/>
          </a:prstGeom>
        </p:spPr>
      </p:pic>
      <p:sp>
        <p:nvSpPr>
          <p:cNvPr id="7" name="頁尾版面配置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1D4DA-043F-4583-9410-3EF7F732B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B367C-5685-428A-BEC7-E77EEF67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628" y="686218"/>
            <a:ext cx="6480000" cy="468000"/>
          </a:xfrm>
        </p:spPr>
        <p:txBody>
          <a:bodyPr/>
          <a:lstStyle/>
          <a:p>
            <a:r>
              <a:rPr lang="en-US" altLang="zh-TW" sz="2400" dirty="0"/>
              <a:t>Experimental Results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FC48E-300A-43A8-A889-85F8E9FFA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3E16A10-AC2C-4278-B473-667D60B8AF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159619"/>
              </p:ext>
            </p:extLst>
          </p:nvPr>
        </p:nvGraphicFramePr>
        <p:xfrm>
          <a:off x="2014762" y="1992086"/>
          <a:ext cx="5280843" cy="3647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3" y="1263824"/>
            <a:ext cx="8297433" cy="24863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8" y="3816044"/>
            <a:ext cx="8287907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0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328118"/>
              </p:ext>
            </p:extLst>
          </p:nvPr>
        </p:nvGraphicFramePr>
        <p:xfrm>
          <a:off x="653141" y="1920239"/>
          <a:ext cx="7752809" cy="29361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2683">
                  <a:extLst>
                    <a:ext uri="{9D8B030D-6E8A-4147-A177-3AD203B41FA5}">
                      <a16:colId xmlns:a16="http://schemas.microsoft.com/office/drawing/2014/main" val="3315643142"/>
                    </a:ext>
                  </a:extLst>
                </a:gridCol>
                <a:gridCol w="988270">
                  <a:extLst>
                    <a:ext uri="{9D8B030D-6E8A-4147-A177-3AD203B41FA5}">
                      <a16:colId xmlns:a16="http://schemas.microsoft.com/office/drawing/2014/main" val="3297639053"/>
                    </a:ext>
                  </a:extLst>
                </a:gridCol>
                <a:gridCol w="988270">
                  <a:extLst>
                    <a:ext uri="{9D8B030D-6E8A-4147-A177-3AD203B41FA5}">
                      <a16:colId xmlns:a16="http://schemas.microsoft.com/office/drawing/2014/main" val="3051284569"/>
                    </a:ext>
                  </a:extLst>
                </a:gridCol>
                <a:gridCol w="834918">
                  <a:extLst>
                    <a:ext uri="{9D8B030D-6E8A-4147-A177-3AD203B41FA5}">
                      <a16:colId xmlns:a16="http://schemas.microsoft.com/office/drawing/2014/main" val="390089059"/>
                    </a:ext>
                  </a:extLst>
                </a:gridCol>
                <a:gridCol w="834918">
                  <a:extLst>
                    <a:ext uri="{9D8B030D-6E8A-4147-A177-3AD203B41FA5}">
                      <a16:colId xmlns:a16="http://schemas.microsoft.com/office/drawing/2014/main" val="2787036545"/>
                    </a:ext>
                  </a:extLst>
                </a:gridCol>
                <a:gridCol w="732683">
                  <a:extLst>
                    <a:ext uri="{9D8B030D-6E8A-4147-A177-3AD203B41FA5}">
                      <a16:colId xmlns:a16="http://schemas.microsoft.com/office/drawing/2014/main" val="2585049639"/>
                    </a:ext>
                  </a:extLst>
                </a:gridCol>
                <a:gridCol w="954192">
                  <a:extLst>
                    <a:ext uri="{9D8B030D-6E8A-4147-A177-3AD203B41FA5}">
                      <a16:colId xmlns:a16="http://schemas.microsoft.com/office/drawing/2014/main" val="1139267188"/>
                    </a:ext>
                  </a:extLst>
                </a:gridCol>
                <a:gridCol w="954192">
                  <a:extLst>
                    <a:ext uri="{9D8B030D-6E8A-4147-A177-3AD203B41FA5}">
                      <a16:colId xmlns:a16="http://schemas.microsoft.com/office/drawing/2014/main" val="793805377"/>
                    </a:ext>
                  </a:extLst>
                </a:gridCol>
                <a:gridCol w="732683">
                  <a:extLst>
                    <a:ext uri="{9D8B030D-6E8A-4147-A177-3AD203B41FA5}">
                      <a16:colId xmlns:a16="http://schemas.microsoft.com/office/drawing/2014/main" val="1803602210"/>
                    </a:ext>
                  </a:extLst>
                </a:gridCol>
              </a:tblGrid>
              <a:tr h="10245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No. of Features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RFE Linear Classification Kernel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RFE RBF Classification Kernel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SFS </a:t>
                      </a:r>
                      <a:r>
                        <a:rPr lang="en-US" sz="1600" u="none" strike="noStrike" dirty="0" err="1">
                          <a:effectLst/>
                        </a:rPr>
                        <a:t>KNN</a:t>
                      </a:r>
                      <a:r>
                        <a:rPr lang="en-US" sz="1600" u="none" strike="noStrike" dirty="0">
                          <a:effectLst/>
                        </a:rPr>
                        <a:t> Regression Kernel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SFS Logistic Regression Kernel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19479"/>
                  </a:ext>
                </a:extLst>
              </a:tr>
              <a:tr h="38231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Average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Average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Average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Average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3380708"/>
                  </a:ext>
                </a:extLst>
              </a:tr>
              <a:tr h="382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10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84.48%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11.25%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64.85%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94%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93.69%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94.10%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0500700"/>
                  </a:ext>
                </a:extLst>
              </a:tr>
              <a:tr h="382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20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86.65%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39.48%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55.18%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87.30%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74.40%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94%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0396310"/>
                  </a:ext>
                </a:extLst>
              </a:tr>
              <a:tr h="382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30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89.24%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53.63%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93.7%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57.92%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86.70%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70.48%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94.30%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9289731"/>
                  </a:ext>
                </a:extLst>
              </a:tr>
              <a:tr h="382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40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91.20%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71.94%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64.65%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89.10%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70.48%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94.40%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551731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Results Comparison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5"/>
          <a:stretch/>
        </p:blipFill>
        <p:spPr>
          <a:xfrm>
            <a:off x="1054039" y="2129246"/>
            <a:ext cx="7296211" cy="2869117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1D4DA-043F-4583-9410-3EF7F732B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FC48E-300A-43A8-A889-85F8E9FFA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Image result for thank you gif">
            <a:extLst>
              <a:ext uri="{FF2B5EF4-FFF2-40B4-BE49-F238E27FC236}">
                <a16:creationId xmlns:a16="http://schemas.microsoft.com/office/drawing/2014/main" id="{E205562A-43CC-4492-9A54-67AB0572E9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99" y="1441174"/>
            <a:ext cx="4261402" cy="426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527300" y="6502576"/>
            <a:ext cx="4089400" cy="365125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Model Sel. N181100 by T. </a:t>
            </a:r>
            <a:r>
              <a:rPr lang="en-US" dirty="0" err="1">
                <a:solidFill>
                  <a:prstClr val="white"/>
                </a:solidFill>
              </a:rPr>
              <a:t>Nordling</a:t>
            </a:r>
            <a:r>
              <a:rPr lang="en-US" dirty="0">
                <a:solidFill>
                  <a:prstClr val="white"/>
                </a:solidFill>
              </a:rPr>
              <a:t>, t@nordlinglab.org https://creativecommons.org/licenses/by/4.0/legalcode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6CFF25D2-8171-415A-BD0C-22BFB2B8CC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B91930F-A55B-43A3-9C35-092EC4BCEF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133138"/>
            <a:ext cx="5726795" cy="44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A92DA-E724-4D81-86BE-E6C58AE9E952}"/>
              </a:ext>
            </a:extLst>
          </p:cNvPr>
          <p:cNvSpPr txBox="1"/>
          <p:nvPr/>
        </p:nvSpPr>
        <p:spPr>
          <a:xfrm>
            <a:off x="5961801" y="1644116"/>
            <a:ext cx="2863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Support Vector Machines (SVMs) are supervised learning methods used for classification and regression.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31FE2-3123-40FB-89C3-140BE08C61D0}"/>
              </a:ext>
            </a:extLst>
          </p:cNvPr>
          <p:cNvSpPr txBox="1"/>
          <p:nvPr/>
        </p:nvSpPr>
        <p:spPr>
          <a:xfrm>
            <a:off x="5961801" y="2892824"/>
            <a:ext cx="2533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 purpose of SVM is to separate the data points by computing a hyperplane or a decision function.</a:t>
            </a:r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A4A119-84AA-4F87-9A9D-BBF4A1D21D70}"/>
              </a:ext>
            </a:extLst>
          </p:cNvPr>
          <p:cNvSpPr txBox="1"/>
          <p:nvPr/>
        </p:nvSpPr>
        <p:spPr>
          <a:xfrm>
            <a:off x="5961801" y="4122502"/>
            <a:ext cx="3110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 working procedure of SVM classification consists of two stages i.e. training phase and testing phase. </a:t>
            </a:r>
            <a:endParaRPr lang="en-US" sz="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D60CCD-5D14-49E7-AF14-340F12A28145}"/>
              </a:ext>
            </a:extLst>
          </p:cNvPr>
          <p:cNvSpPr/>
          <p:nvPr/>
        </p:nvSpPr>
        <p:spPr>
          <a:xfrm>
            <a:off x="5749777" y="1741664"/>
            <a:ext cx="159026" cy="160661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018C75-BFD3-445D-9941-88DD33ABB2E5}"/>
              </a:ext>
            </a:extLst>
          </p:cNvPr>
          <p:cNvSpPr/>
          <p:nvPr/>
        </p:nvSpPr>
        <p:spPr>
          <a:xfrm>
            <a:off x="5749777" y="2980104"/>
            <a:ext cx="159026" cy="160661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C99DA6-A670-4E8C-860E-DC9D2D11366E}"/>
              </a:ext>
            </a:extLst>
          </p:cNvPr>
          <p:cNvSpPr/>
          <p:nvPr/>
        </p:nvSpPr>
        <p:spPr>
          <a:xfrm>
            <a:off x="5772978" y="4211624"/>
            <a:ext cx="159026" cy="160661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0988AD-17CF-436F-9A86-5C6A203EB12D}"/>
              </a:ext>
            </a:extLst>
          </p:cNvPr>
          <p:cNvSpPr/>
          <p:nvPr/>
        </p:nvSpPr>
        <p:spPr>
          <a:xfrm>
            <a:off x="0" y="5836935"/>
            <a:ext cx="7195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NewRomanPSMT"/>
              </a:rPr>
              <a:t>[1] </a:t>
            </a:r>
            <a:r>
              <a:rPr lang="en-US" sz="1200" dirty="0" err="1">
                <a:latin typeface="TimesNewRomanPSMT"/>
              </a:rPr>
              <a:t>Heena</a:t>
            </a:r>
            <a:r>
              <a:rPr lang="en-US" sz="1200" dirty="0">
                <a:latin typeface="TimesNewRomanPSMT"/>
              </a:rPr>
              <a:t> Farooq Bhat, MAW, (2013) Modified One-Against-All Algorithm Based on Support Vector Machine. International Journal of Advanced Research in Computer Science and Engineering (IJARCSSE).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93815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36DA98-5CD6-413C-BC2F-442F4C475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F751-06F2-4345-98AF-B7DB486E2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50FC3-6AB6-4A4A-A1B1-5A83AFBE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Statistic</a:t>
            </a:r>
          </a:p>
        </p:txBody>
      </p:sp>
      <p:pic>
        <p:nvPicPr>
          <p:cNvPr id="1026" name="Picture 2" descr="https://www.lls.org/sites/default/files/National/USA/Image/get_support/Facts_Figure1.JPG">
            <a:extLst>
              <a:ext uri="{FF2B5EF4-FFF2-40B4-BE49-F238E27FC236}">
                <a16:creationId xmlns:a16="http://schemas.microsoft.com/office/drawing/2014/main" id="{44103457-89C3-40B6-AC14-244CB522F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90838"/>
            <a:ext cx="37719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CCDA59-2571-4603-8231-09D5C2B90501}"/>
              </a:ext>
            </a:extLst>
          </p:cNvPr>
          <p:cNvSpPr/>
          <p:nvPr/>
        </p:nvSpPr>
        <p:spPr>
          <a:xfrm>
            <a:off x="4572000" y="1404769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400" dirty="0"/>
              <a:t>New Cases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every 3 minutes one person in the United States (US) is diagnosed with a blood cancer.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An estimated combined total of 174,250 people in the US are expected to be diagnosed with leukemia, lymphoma or myeloma in 2018.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New cases of leukemia, lymphoma and myeloma are expected to account for 10 percent of the estimated 1,735,350 new cancer cases diagnosed in the US in 2018.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8B218D-0B87-46FC-B239-8D48CE11698F}"/>
              </a:ext>
            </a:extLst>
          </p:cNvPr>
          <p:cNvSpPr/>
          <p:nvPr/>
        </p:nvSpPr>
        <p:spPr>
          <a:xfrm>
            <a:off x="786809" y="3949188"/>
            <a:ext cx="78042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proxima-nova"/>
              </a:rPr>
              <a:t>Prevalence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proxima-nova"/>
              </a:rPr>
              <a:t>Prevalence is the estimated number of people alive on a certain date in a population who previously had a diagnosis of the disease. An estimated 1,345,123 people in the US are either living with, or are in remission from, leukemia, lymphoma or myeloma.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41FA0-077C-41DC-BEC8-9909B3AF6C26}"/>
              </a:ext>
            </a:extLst>
          </p:cNvPr>
          <p:cNvSpPr/>
          <p:nvPr/>
        </p:nvSpPr>
        <p:spPr>
          <a:xfrm>
            <a:off x="4572000" y="5679514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[2] Anonymous. “Facts and Statistics.” Leukemia and Lymphoma Society, 3 Mar. 2015, www.lls.org/http%3A/llsorg.prod.acquia-sites.com/facts-and-statistics/facts-and-statistics-overview/facts-and-statistics.</a:t>
            </a:r>
          </a:p>
        </p:txBody>
      </p:sp>
    </p:spTree>
    <p:extLst>
      <p:ext uri="{BB962C8B-B14F-4D97-AF65-F5344CB8AC3E}">
        <p14:creationId xmlns:p14="http://schemas.microsoft.com/office/powerpoint/2010/main" val="34197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36DA98-5CD6-413C-BC2F-442F4C475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F751-06F2-4345-98AF-B7DB486E2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50FC3-6AB6-4A4A-A1B1-5A83AFBE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Statistic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CDA59-2571-4603-8231-09D5C2B90501}"/>
              </a:ext>
            </a:extLst>
          </p:cNvPr>
          <p:cNvSpPr/>
          <p:nvPr/>
        </p:nvSpPr>
        <p:spPr>
          <a:xfrm>
            <a:off x="4688958" y="1417007"/>
            <a:ext cx="422112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Survival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Relative survival compares the survival rate of a person diagnosed with a disease to that of a person without the disease. The most recent survival data available may not fully represent the outcomes of all current therapies and, as a result, may underestimate survival to a small degree.</a:t>
            </a:r>
          </a:p>
          <a:p>
            <a:pPr algn="just"/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8B218D-0B87-46FC-B239-8D48CE11698F}"/>
              </a:ext>
            </a:extLst>
          </p:cNvPr>
          <p:cNvSpPr/>
          <p:nvPr/>
        </p:nvSpPr>
        <p:spPr>
          <a:xfrm>
            <a:off x="4688958" y="3064832"/>
            <a:ext cx="438304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Deaths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every 9 minutes, someone in the US dies from a blood cancer. This statistic represents approximately160 people each day or more than 6 people every hour.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Leukemia, lymphoma and myeloma are expected to cause the deaths of an estimated 58,100 people in the US in 2018.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These diseases are expected to account for 9.5 percent of the deaths from cancer in 2018, based on the estimated total of 609,640 cancer deaths.</a:t>
            </a:r>
          </a:p>
          <a:p>
            <a:pPr algn="just"/>
            <a:r>
              <a:rPr lang="en-US" sz="1000" dirty="0"/>
              <a:t/>
            </a:r>
            <a:br>
              <a:rPr lang="en-US" sz="1000" dirty="0"/>
            </a:br>
            <a:endParaRPr lang="en-US" sz="1000" dirty="0">
              <a:latin typeface="proxima-nova"/>
            </a:endParaRPr>
          </a:p>
        </p:txBody>
      </p:sp>
      <p:pic>
        <p:nvPicPr>
          <p:cNvPr id="2050" name="Picture 2" descr="https://www.lls.org/sites/default/files/National/USA/Image/get_support/Facts_Figure2.JPG">
            <a:extLst>
              <a:ext uri="{FF2B5EF4-FFF2-40B4-BE49-F238E27FC236}">
                <a16:creationId xmlns:a16="http://schemas.microsoft.com/office/drawing/2014/main" id="{D493FB1E-8020-4C88-B796-0C808926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" y="1677397"/>
            <a:ext cx="37147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FA0C88-44C7-4E1C-BC1A-41C51122E8F7}"/>
              </a:ext>
            </a:extLst>
          </p:cNvPr>
          <p:cNvSpPr/>
          <p:nvPr/>
        </p:nvSpPr>
        <p:spPr>
          <a:xfrm>
            <a:off x="4572000" y="5679514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[2] Anonymous. “Facts and Statistics.” Leukemia and Lymphoma Society, 3 Mar. 2015, www.lls.org/http%3A/llsorg.prod.acquia-sites.com/facts-and-statistics/facts-and-statistics-overview/facts-and-statistics.</a:t>
            </a:r>
          </a:p>
        </p:txBody>
      </p:sp>
    </p:spTree>
    <p:extLst>
      <p:ext uri="{BB962C8B-B14F-4D97-AF65-F5344CB8AC3E}">
        <p14:creationId xmlns:p14="http://schemas.microsoft.com/office/powerpoint/2010/main" val="327661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標題 2">
            <a:extLst>
              <a:ext uri="{FF2B5EF4-FFF2-40B4-BE49-F238E27FC236}">
                <a16:creationId xmlns:a16="http://schemas.microsoft.com/office/drawing/2014/main" id="{271B167D-2F97-4007-B842-C6C41646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FS Algorithm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DECC0-DC65-4C5C-8145-B8E6F72B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1" y="1200507"/>
            <a:ext cx="2035218" cy="5067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B52C0-4345-4BFA-BFAE-C35E100B2FB6}"/>
              </a:ext>
            </a:extLst>
          </p:cNvPr>
          <p:cNvSpPr txBox="1"/>
          <p:nvPr/>
        </p:nvSpPr>
        <p:spPr>
          <a:xfrm>
            <a:off x="164552" y="1778794"/>
            <a:ext cx="3129785" cy="584775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SVM – RFE, SVM – CGH, SVM – SFS, and SVM - MSFS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BA0F7-D989-4C24-971D-93442CDB2497}"/>
              </a:ext>
            </a:extLst>
          </p:cNvPr>
          <p:cNvSpPr txBox="1"/>
          <p:nvPr/>
        </p:nvSpPr>
        <p:spPr>
          <a:xfrm>
            <a:off x="1467991" y="2543774"/>
            <a:ext cx="484806" cy="338554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41352-903F-4B7D-8A88-ADD2E936F90B}"/>
              </a:ext>
            </a:extLst>
          </p:cNvPr>
          <p:cNvSpPr txBox="1"/>
          <p:nvPr/>
        </p:nvSpPr>
        <p:spPr>
          <a:xfrm>
            <a:off x="104688" y="3091490"/>
            <a:ext cx="3269161" cy="584775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Weighted kernel width and Gene expression colon scheme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CC6CD-9F18-4B89-ACBC-C5FF805A6417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94337" y="2071182"/>
            <a:ext cx="334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91ADC-DD08-441B-9895-302397035B12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952797" y="2713051"/>
            <a:ext cx="1657178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8A7A09-6197-441F-886A-29B0C5375E6C}"/>
              </a:ext>
            </a:extLst>
          </p:cNvPr>
          <p:cNvCxnSpPr>
            <a:cxnSpLocks/>
          </p:cNvCxnSpPr>
          <p:nvPr/>
        </p:nvCxnSpPr>
        <p:spPr>
          <a:xfrm flipH="1">
            <a:off x="3373849" y="3385633"/>
            <a:ext cx="29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BBC6F19-F9A7-4F9A-BDB7-C0915324D854}"/>
              </a:ext>
            </a:extLst>
          </p:cNvPr>
          <p:cNvSpPr/>
          <p:nvPr/>
        </p:nvSpPr>
        <p:spPr>
          <a:xfrm>
            <a:off x="4787250" y="5858564"/>
            <a:ext cx="42847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dirty="0">
                <a:latin typeface="TimesNewRomanPSMT"/>
              </a:rPr>
              <a:t>[1] </a:t>
            </a:r>
            <a:r>
              <a:rPr lang="en-US" sz="900" dirty="0" err="1">
                <a:latin typeface="TimesNewRomanPSMT"/>
              </a:rPr>
              <a:t>Heena</a:t>
            </a:r>
            <a:r>
              <a:rPr lang="en-US" sz="900" dirty="0">
                <a:latin typeface="TimesNewRomanPSMT"/>
              </a:rPr>
              <a:t> Farooq Bhat, MAW, (2013) Modified One-Against-All Algorithm Based on Support Vector Machine. International Journal of Advanced Research in Computer Science and Engineering (IJARCSSE).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5211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Dataset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40707-5570-4DDB-BCD2-B337CC70750D}"/>
              </a:ext>
            </a:extLst>
          </p:cNvPr>
          <p:cNvSpPr/>
          <p:nvPr/>
        </p:nvSpPr>
        <p:spPr>
          <a:xfrm>
            <a:off x="1606687" y="1718499"/>
            <a:ext cx="56065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The leukemia data set contains expression levels of </a:t>
            </a:r>
            <a:r>
              <a:rPr lang="en-US" sz="2000" dirty="0" smtClean="0"/>
              <a:t>7</a:t>
            </a:r>
            <a:r>
              <a:rPr lang="en-US" altLang="zh-TW" sz="2000" dirty="0" smtClean="0"/>
              <a:t>128</a:t>
            </a:r>
            <a:r>
              <a:rPr lang="en-US" sz="2000" dirty="0" smtClean="0"/>
              <a:t> </a:t>
            </a:r>
            <a:r>
              <a:rPr lang="en-US" sz="2000" dirty="0"/>
              <a:t>genes taken over 72 samples. Labels indicate which of two variants of leukemia is present in the sample.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322797-79F5-4212-94FD-283B745462CF}"/>
              </a:ext>
            </a:extLst>
          </p:cNvPr>
          <p:cNvSpPr/>
          <p:nvPr/>
        </p:nvSpPr>
        <p:spPr>
          <a:xfrm>
            <a:off x="4572000" y="5821826"/>
            <a:ext cx="457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latin typeface="TimesNewRomanPSMT"/>
              </a:rPr>
              <a:t>[4] </a:t>
            </a:r>
            <a:r>
              <a:rPr lang="en-US" sz="1000" dirty="0" err="1">
                <a:latin typeface="TimesNewRomanPSMT"/>
              </a:rPr>
              <a:t>Heena</a:t>
            </a:r>
            <a:r>
              <a:rPr lang="en-US" sz="1000" dirty="0">
                <a:latin typeface="TimesNewRomanPSMT"/>
              </a:rPr>
              <a:t> Farooq Bhat, (2017) Evaluating SVM algorithm for Bioinformatics Gene Expression Analysis. International Journal of Computer Science Engineering (IJCSE).</a:t>
            </a:r>
            <a:endParaRPr lang="en-US" sz="10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75393"/>
              </p:ext>
            </p:extLst>
          </p:nvPr>
        </p:nvGraphicFramePr>
        <p:xfrm>
          <a:off x="581296" y="3588176"/>
          <a:ext cx="7981407" cy="1913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201">
                  <a:extLst>
                    <a:ext uri="{9D8B030D-6E8A-4147-A177-3AD203B41FA5}">
                      <a16:colId xmlns:a16="http://schemas.microsoft.com/office/drawing/2014/main" val="2904947800"/>
                    </a:ext>
                  </a:extLst>
                </a:gridCol>
                <a:gridCol w="1140201">
                  <a:extLst>
                    <a:ext uri="{9D8B030D-6E8A-4147-A177-3AD203B41FA5}">
                      <a16:colId xmlns:a16="http://schemas.microsoft.com/office/drawing/2014/main" val="4260317636"/>
                    </a:ext>
                  </a:extLst>
                </a:gridCol>
                <a:gridCol w="1140201">
                  <a:extLst>
                    <a:ext uri="{9D8B030D-6E8A-4147-A177-3AD203B41FA5}">
                      <a16:colId xmlns:a16="http://schemas.microsoft.com/office/drawing/2014/main" val="3686711805"/>
                    </a:ext>
                  </a:extLst>
                </a:gridCol>
                <a:gridCol w="1140201">
                  <a:extLst>
                    <a:ext uri="{9D8B030D-6E8A-4147-A177-3AD203B41FA5}">
                      <a16:colId xmlns:a16="http://schemas.microsoft.com/office/drawing/2014/main" val="4163213947"/>
                    </a:ext>
                  </a:extLst>
                </a:gridCol>
                <a:gridCol w="1140201">
                  <a:extLst>
                    <a:ext uri="{9D8B030D-6E8A-4147-A177-3AD203B41FA5}">
                      <a16:colId xmlns:a16="http://schemas.microsoft.com/office/drawing/2014/main" val="2346468363"/>
                    </a:ext>
                  </a:extLst>
                </a:gridCol>
                <a:gridCol w="1140201">
                  <a:extLst>
                    <a:ext uri="{9D8B030D-6E8A-4147-A177-3AD203B41FA5}">
                      <a16:colId xmlns:a16="http://schemas.microsoft.com/office/drawing/2014/main" val="136465066"/>
                    </a:ext>
                  </a:extLst>
                </a:gridCol>
                <a:gridCol w="1140201">
                  <a:extLst>
                    <a:ext uri="{9D8B030D-6E8A-4147-A177-3AD203B41FA5}">
                      <a16:colId xmlns:a16="http://schemas.microsoft.com/office/drawing/2014/main" val="2838364053"/>
                    </a:ext>
                  </a:extLst>
                </a:gridCol>
              </a:tblGrid>
              <a:tr h="92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datasets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features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samples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classes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Set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Set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1160782"/>
                  </a:ext>
                </a:extLst>
              </a:tr>
              <a:tr h="99121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dirty="0" smtClean="0"/>
                        <a:t>Leukemia data set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ALL,</a:t>
                      </a:r>
                    </a:p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021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4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49" y="3861011"/>
            <a:ext cx="5247219" cy="209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67" y="3694319"/>
            <a:ext cx="8345065" cy="25816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67" y="1152000"/>
            <a:ext cx="8297433" cy="2495898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9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3" y="3694240"/>
            <a:ext cx="8306959" cy="25340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0" y="1217394"/>
            <a:ext cx="8326012" cy="2476846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Model Sel. N181100 by T. Nordling, t@nordlinglab.org https://creativecommons.org/licenses/by/4.0/legalcode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2527EA-8278-43EA-ACF1-390DCE069C8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dlingLab_PPT_template_4-3" id="{370989B5-3C37-FB44-A757-236471BC8B00}" vid="{CEF2E10D-8AFB-9946-9E61-E6221E2E100A}"/>
    </a:ext>
  </a:extLst>
</a:theme>
</file>

<file path=ppt/theme/theme3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56627</TotalTime>
  <Words>825</Words>
  <Application>Microsoft Office PowerPoint</Application>
  <PresentationFormat>如螢幕大小 (4:3)</PresentationFormat>
  <Paragraphs>133</Paragraphs>
  <Slides>14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proxima-nova</vt:lpstr>
      <vt:lpstr>TimesNewRomanPSMT</vt:lpstr>
      <vt:lpstr>新細明體</vt:lpstr>
      <vt:lpstr>Arial</vt:lpstr>
      <vt:lpstr>Calibri</vt:lpstr>
      <vt:lpstr>Calibri Light</vt:lpstr>
      <vt:lpstr>Candara</vt:lpstr>
      <vt:lpstr>Times New Roman</vt:lpstr>
      <vt:lpstr>Custom Design</vt:lpstr>
      <vt:lpstr>Office Theme</vt:lpstr>
      <vt:lpstr>Evaluating SVM Algorithms for Bioinformatics Gene Expression Analysis</vt:lpstr>
      <vt:lpstr>Introduction</vt:lpstr>
      <vt:lpstr>Facts and Statistic</vt:lpstr>
      <vt:lpstr>Facts and Statistic</vt:lpstr>
      <vt:lpstr>FS Algorithm</vt:lpstr>
      <vt:lpstr>The Dataset</vt:lpstr>
      <vt:lpstr>Methods</vt:lpstr>
      <vt:lpstr>Experimental Results</vt:lpstr>
      <vt:lpstr>Experimental Results</vt:lpstr>
      <vt:lpstr>Experimental Results</vt:lpstr>
      <vt:lpstr>Experimental Results</vt:lpstr>
      <vt:lpstr>Experimental Results</vt:lpstr>
      <vt:lpstr>Results Comparison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Elektrisches Schaf</cp:lastModifiedBy>
  <cp:revision>195</cp:revision>
  <cp:lastPrinted>2018-09-11T02:48:38Z</cp:lastPrinted>
  <dcterms:modified xsi:type="dcterms:W3CDTF">2019-01-08T23:48:57Z</dcterms:modified>
</cp:coreProperties>
</file>